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9" r:id="rId6"/>
    <p:sldId id="281" r:id="rId7"/>
    <p:sldId id="259" r:id="rId8"/>
    <p:sldId id="278" r:id="rId9"/>
    <p:sldId id="257" r:id="rId10"/>
    <p:sldId id="260" r:id="rId11"/>
    <p:sldId id="282" r:id="rId12"/>
    <p:sldId id="258" r:id="rId13"/>
    <p:sldId id="262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5153" autoAdjust="0"/>
  </p:normalViewPr>
  <p:slideViewPr>
    <p:cSldViewPr snapToGrid="0">
      <p:cViewPr>
        <p:scale>
          <a:sx n="66" d="100"/>
          <a:sy n="66" d="100"/>
        </p:scale>
        <p:origin x="38" y="31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01.03.2023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01.03.2023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what-cud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2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9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На счету НПП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ряд успешно выполненных научно-исследовательских и опытно-конструкторских работ, предприятием созданы: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программно-технические комплексы для проведения криминалистических исследований видеозаписей.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базы данных образцов записей, диагностических признаков видеоредакторов и видеоаппаратуры, специальное программное обеспечение для работы с базами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программное обеспечение с применением различных технологий для увеличения быстродействия. При необходимости обеспечивается кроссплатформенность с поддержкой таких операционных систем как MS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GNU/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Разрабатываемое нами программное обеспечение имеет следующие характеристики: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Поддержка современных многоядерных 64-битных архитектур.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отображения графической информации.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решения сложных вычислительных задач с помощью технологии </a:t>
            </a:r>
            <a:r>
              <a:rPr lang="ru-RU" b="0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CUDA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Эргономичный, быстрый и интуитивно понятный интерфейс.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Создаваемые базы данных (и программное обеспечение для работы с ними), позволяют хранить большие объёмы графической и видеоинформации и обеспечивают: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Минимальное время задержки при взаимодействии с данными (доступ к ним, изменение, извлечение).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62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является участником Альянса «Техническое зрение» (SMART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кластера 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Установленные связи позволяют решать 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Для создания таких систем могут использоваться компетенции дружественных компаний, системных интеграторов (управления приводами, создание металлоконструкций, прокладка сетей и т.п.).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сотрудничает с университетами, среди разработок предприятия имеется программное обеспечение 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DiViLab</a:t>
            </a:r>
            <a:r>
              <a:rPr lang="ru-RU" b="1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видеолаборатория</a:t>
            </a:r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которое 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80" y="739303"/>
            <a:ext cx="6598920" cy="479281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ПРОГРАММНЫЕ МОДУЛИ ОБЕСПЕЧЕНИЯ ПРОГРАММНО-АППАРАТНЫХ КОМПЛЕКСОВ В ООО «ДИВИЛАЙН»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6965" y="3032760"/>
            <a:ext cx="6825034" cy="2499361"/>
          </a:xfrm>
        </p:spPr>
        <p:txBody>
          <a:bodyPr rtlCol="0">
            <a:normAutofit lnSpcReduction="10000"/>
          </a:bodyPr>
          <a:lstStyle/>
          <a:p>
            <a:pPr algn="r" rtl="0"/>
            <a:r>
              <a:rPr lang="ru-RU" dirty="0"/>
              <a:t>Производственная практика </a:t>
            </a:r>
            <a:br>
              <a:rPr lang="ru-RU" dirty="0"/>
            </a:br>
            <a:r>
              <a:rPr lang="ru-RU" dirty="0"/>
              <a:t>«Научно-исследовательская работа»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Руководитель практики от Университета:</a:t>
            </a:r>
            <a:br>
              <a:rPr lang="ru-RU" dirty="0"/>
            </a:br>
            <a:r>
              <a:rPr lang="ru-RU" dirty="0"/>
              <a:t>Профессор кафедры АСУ, </a:t>
            </a:r>
            <a:r>
              <a:rPr lang="ru-RU" dirty="0" err="1"/>
              <a:t>к.юр.н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Левин Семён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368" y="1894612"/>
            <a:ext cx="5713768" cy="4193672"/>
          </a:xfrm>
        </p:spPr>
        <p:txBody>
          <a:bodyPr rtlCol="0" anchor="t">
            <a:norm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Тема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Программные модули обеспечения программно-аппаратных комплексов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Цель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систематизация, закрепление и расширение теоретических и практических знаний по технологии проектирования и разработке программных средств с использованием современных компьютерных технологий на основе системного анализа проблемной ситуации на базе ООО «Дивилайн»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Сроки прохождения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06.02.2023 – 04.03.2023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C06D-9022-4895-AFF1-868A5393BE13}"/>
              </a:ext>
            </a:extLst>
          </p:cNvPr>
          <p:cNvSpPr txBox="1"/>
          <p:nvPr/>
        </p:nvSpPr>
        <p:spPr>
          <a:xfrm>
            <a:off x="6275113" y="1894612"/>
            <a:ext cx="5552385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Задачи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ознакомление со структурой и деятельностью предприятия ООО «Дивилайн»;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технологии обработки видеопотока, процессов решения конкретных задач компьютерного зрения;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расширение навыков по применению методов автоматизации производственных процессов, а также разработка модулей и алгоритмов на языке С++;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и освоение пакета программ, применяемого на предприятии;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выполнение научно-поисковых заданий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770852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032396" y="2102240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4032396" y="3453763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969818-B6A5-41E2-AE88-385806F9A5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3" y="2970103"/>
            <a:ext cx="2996181" cy="1200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59962-B0AA-4BAC-A3B3-5884C763370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5" y="4193092"/>
            <a:ext cx="2996181" cy="19846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3F5FE5-AB37-4E00-9EEB-D3AE3A1933E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5" y="1274628"/>
            <a:ext cx="4376751" cy="490309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73AB87-E151-41E4-842C-0F80343F17C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26" y="1251640"/>
            <a:ext cx="4376750" cy="23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06" y="1186405"/>
            <a:ext cx="6844497" cy="4566213"/>
          </a:xfrm>
        </p:spPr>
        <p:txBody>
          <a:bodyPr tIns="324000" rtlCol="0"/>
          <a:lstStyle/>
          <a:p>
            <a:pPr algn="ctr" rtl="0"/>
            <a:r>
              <a:rPr lang="ru-RU" dirty="0"/>
              <a:t>Обзор Стека технологий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 err="1"/>
              <a:t>QtCreator</a:t>
            </a:r>
            <a:r>
              <a:rPr lang="en-US" sz="1800" dirty="0"/>
              <a:t> –</a:t>
            </a:r>
            <a:r>
              <a:rPr lang="ru-RU" sz="1800" dirty="0"/>
              <a:t> кроссплатформенная интегрированная среда разработки для создания программного обеспечения на  настольных, мобильных и встроенных платформах.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С++ - наиболее эффективный и быстрый язык программирования в задачах компьютерного зрения. </a:t>
            </a:r>
            <a:r>
              <a:rPr lang="en-US" sz="1800" dirty="0"/>
              <a:t>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</a:t>
            </a:r>
            <a:r>
              <a:rPr lang="en-US" sz="1800" dirty="0" err="1"/>
              <a:t>DiViLab</a:t>
            </a:r>
            <a:r>
              <a:rPr lang="en-US" sz="1800" dirty="0"/>
              <a:t> – </a:t>
            </a:r>
            <a:r>
              <a:rPr lang="ru-RU" sz="1800" dirty="0"/>
              <a:t>инструмент исследования и разработки алгоритмов для систем технического зрения.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/>
              <a:t>OpenCV – </a:t>
            </a:r>
            <a:r>
              <a:rPr lang="ru-RU" sz="1800" dirty="0"/>
              <a:t>библиотека компьютерного зрения.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15"/>
            <a:ext cx="10069975" cy="5943161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Обзор предметной области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324" y="2965193"/>
            <a:ext cx="8035276" cy="1241048"/>
          </a:xfrm>
        </p:spPr>
        <p:txBody>
          <a:bodyPr rtlCol="0">
            <a:normAutofit/>
          </a:bodyPr>
          <a:lstStyle/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305069"/>
            <a:ext cx="11262167" cy="678779"/>
          </a:xfrm>
        </p:spPr>
        <p:txBody>
          <a:bodyPr rtlCol="0">
            <a:noAutofit/>
          </a:bodyPr>
          <a:lstStyle/>
          <a:p>
            <a:r>
              <a:rPr lang="ru-RU" sz="1800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В ходе выполнения Индивидуальных заданий было изучено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2525" y="1606872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87156" y="1219964"/>
            <a:ext cx="1294244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Qt5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9639" y="2615196"/>
            <a:ext cx="5810418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Изучена </a:t>
            </a:r>
            <a:r>
              <a:rPr lang="en-US" sz="1800" dirty="0"/>
              <a:t>IDE </a:t>
            </a:r>
            <a:r>
              <a:rPr lang="en-US" sz="1800" dirty="0" err="1"/>
              <a:t>QtCreator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и использованы классы </a:t>
            </a:r>
            <a:r>
              <a:rPr lang="en-US" sz="1800" dirty="0" err="1"/>
              <a:t>QVBoxLayout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QGridLayout</a:t>
            </a:r>
            <a:r>
              <a:rPr lang="ru-RU" sz="1800" dirty="0"/>
              <a:t>, </a:t>
            </a:r>
            <a:r>
              <a:rPr lang="en-US" sz="1800" dirty="0" err="1"/>
              <a:t>QList</a:t>
            </a:r>
            <a:r>
              <a:rPr lang="ru-RU" sz="1800" dirty="0"/>
              <a:t>, </a:t>
            </a:r>
            <a:r>
              <a:rPr lang="en-US" sz="1800" dirty="0" err="1"/>
              <a:t>QMap</a:t>
            </a:r>
            <a:r>
              <a:rPr lang="ru-RU" sz="1800" dirty="0"/>
              <a:t>, </a:t>
            </a:r>
            <a:r>
              <a:rPr lang="en-US" sz="1800" dirty="0" err="1"/>
              <a:t>QProgressBar</a:t>
            </a:r>
            <a:r>
              <a:rPr lang="ru-RU" sz="1800" dirty="0"/>
              <a:t>, </a:t>
            </a:r>
            <a:r>
              <a:rPr lang="en-US" sz="1800" dirty="0" err="1"/>
              <a:t>QScrollArea</a:t>
            </a:r>
            <a:r>
              <a:rPr lang="ru-RU" sz="1800" dirty="0"/>
              <a:t>, </a:t>
            </a:r>
            <a:r>
              <a:rPr lang="en-US" sz="1800" dirty="0" err="1"/>
              <a:t>QScrollBar</a:t>
            </a:r>
            <a:r>
              <a:rPr lang="ru-RU" sz="1800" dirty="0"/>
              <a:t>, </a:t>
            </a:r>
            <a:r>
              <a:rPr lang="en-US" sz="1800" dirty="0" err="1"/>
              <a:t>QCheckBox</a:t>
            </a:r>
            <a:r>
              <a:rPr lang="ru-RU" sz="1800" dirty="0"/>
              <a:t>, </a:t>
            </a:r>
            <a:r>
              <a:rPr lang="en-US" sz="1800" dirty="0" err="1"/>
              <a:t>QGraphicsScene</a:t>
            </a:r>
            <a:r>
              <a:rPr lang="ru-RU" sz="1800" dirty="0"/>
              <a:t>, </a:t>
            </a:r>
            <a:r>
              <a:rPr lang="en-US" sz="1800" dirty="0" err="1"/>
              <a:t>QGraphicsView</a:t>
            </a:r>
            <a:r>
              <a:rPr lang="ru-RU" sz="1800" dirty="0"/>
              <a:t>, </a:t>
            </a:r>
            <a:r>
              <a:rPr lang="en-US" sz="1800" dirty="0" err="1"/>
              <a:t>QGraphicsLineItem</a:t>
            </a:r>
            <a:r>
              <a:rPr lang="ru-RU" sz="1800" dirty="0"/>
              <a:t>, </a:t>
            </a:r>
            <a:r>
              <a:rPr lang="en-US" sz="1800" dirty="0" err="1"/>
              <a:t>QTimer</a:t>
            </a:r>
            <a:r>
              <a:rPr lang="ru-RU" sz="1800" dirty="0"/>
              <a:t>, </a:t>
            </a:r>
            <a:r>
              <a:rPr lang="en-US" sz="1800" dirty="0" err="1"/>
              <a:t>QRectF</a:t>
            </a:r>
            <a:r>
              <a:rPr lang="ru-RU" sz="1800" dirty="0"/>
              <a:t>, </a:t>
            </a:r>
            <a:r>
              <a:rPr lang="en-US" sz="1800" dirty="0"/>
              <a:t>QVector3D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Решены проблемы в ходе разработки и изучения аналогов решения обнаруженных проблем.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два виджета для управления программно-аппаратным комплексом.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5382" y="1219964"/>
            <a:ext cx="1375457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2579790"/>
            <a:ext cx="5409276" cy="3775878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Изучено руководство пользователя и руководство разработчика фильтра цифровой </a:t>
            </a:r>
            <a:r>
              <a:rPr lang="ru-RU" sz="1800" dirty="0" err="1"/>
              <a:t>видеолаборатории</a:t>
            </a:r>
            <a:r>
              <a:rPr lang="ru-RU" sz="1800" dirty="0"/>
              <a:t> «</a:t>
            </a:r>
            <a:r>
              <a:rPr lang="ru-RU" sz="1800" dirty="0" err="1"/>
              <a:t>DiViLab</a:t>
            </a:r>
            <a:r>
              <a:rPr lang="ru-RU" sz="1800" dirty="0"/>
              <a:t>».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Рассмотрены технологии обработки информации с видеопотока, алгоритмы решения задач по компьютерному зрению;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аналоги решения индивидуального задания по разработки алгоритма измерения размера поля зрения камеры в условных единицах по таблице "Шахматная доска«;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собственное решение индивидуального задания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21358" y="1652179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C55D61-F40D-489C-94ED-4450B4D53D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1427"/>
            <a:ext cx="3115345" cy="1930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BEE630-B5EF-4F5D-8834-36A7D889586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37" y="2637926"/>
            <a:ext cx="2850734" cy="31321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B6D821-9705-4BB3-97FD-91DA910987C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5" t="71100" b="24815"/>
          <a:stretch/>
        </p:blipFill>
        <p:spPr bwMode="auto">
          <a:xfrm>
            <a:off x="8223942" y="5167318"/>
            <a:ext cx="3628534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D65B1-6564-4089-AFDA-21C385E88BB9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313" r="53972" b="11726"/>
          <a:stretch/>
        </p:blipFill>
        <p:spPr bwMode="auto">
          <a:xfrm>
            <a:off x="9411664" y="3722492"/>
            <a:ext cx="1141071" cy="134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347705" y="1484016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8223942" y="1469832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</p:spTree>
    <p:extLst>
      <p:ext uri="{BB962C8B-B14F-4D97-AF65-F5344CB8AC3E}">
        <p14:creationId xmlns:p14="http://schemas.microsoft.com/office/powerpoint/2010/main" val="274018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033" y="699968"/>
            <a:ext cx="6233637" cy="671622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Основные результаты работы</a:t>
            </a:r>
            <a:endParaRPr lang="ru-R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7216" y="1474433"/>
            <a:ext cx="6233636" cy="4881917"/>
          </a:xfrm>
        </p:spPr>
        <p:txBody>
          <a:bodyPr rtlCol="0">
            <a:normAutofit/>
          </a:bodyPr>
          <a:lstStyle/>
          <a:p>
            <a:pPr rtl="0"/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изучена предметная область;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пределена цель работы и сделан разбор задач;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осуществлен сравнительный обзор существующих аналогов, выявлены их недостатки;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изучена цифровая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видеолаборатория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DiViLab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, основы библиотеки OpenCV, а также закреплены навыки, касаемые языка программирования C++ и библиотеки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Qt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 в среде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QtCreator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. 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разработаны модули и алгоритм измерения размера поля зрения камеры;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осуществлена программная реализация и тестирование разработанных программных продуктов;</a:t>
            </a:r>
          </a:p>
          <a:p>
            <a:pPr marL="285750" indent="-28575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показана его работоспособность и эффективность.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C40F37-2AA0-469C-A590-3FF968FA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" y="664495"/>
            <a:ext cx="5802530" cy="56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198</TotalTime>
  <Words>1162</Words>
  <Application>Microsoft Office PowerPoint</Application>
  <PresentationFormat>Широкоэкранный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Тема Office</vt:lpstr>
      <vt:lpstr>ПРОГРАММНЫЕ МОДУЛИ ОБЕСПЕЧЕНИЯ ПРОГРАММНО-АППАРАТНЫХ КОМПЛЕКСОВ В ООО «ДИВИЛАЙН» </vt:lpstr>
      <vt:lpstr>Презентация PowerPoint</vt:lpstr>
      <vt:lpstr>Презентация PowerPoint</vt:lpstr>
      <vt:lpstr>Компетенции ДиВиЛайн</vt:lpstr>
      <vt:lpstr>Обзор Стека технологий</vt:lpstr>
      <vt:lpstr>Обзор предметной области</vt:lpstr>
      <vt:lpstr>В ходе выполнения Индивидуальных заданий было изучено</vt:lpstr>
      <vt:lpstr>Презентация PowerPoint</vt:lpstr>
      <vt:lpstr>Основные результаты работы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Анастасия Лузинсан</cp:lastModifiedBy>
  <cp:revision>17</cp:revision>
  <dcterms:created xsi:type="dcterms:W3CDTF">2022-12-26T10:19:01Z</dcterms:created>
  <dcterms:modified xsi:type="dcterms:W3CDTF">2023-03-01T06:54:41Z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